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9" r:id="rId3"/>
    <p:sldId id="260" r:id="rId4"/>
    <p:sldId id="261" r:id="rId5"/>
    <p:sldId id="262" r:id="rId6"/>
    <p:sldId id="263" r:id="rId7"/>
    <p:sldId id="281" r:id="rId8"/>
    <p:sldId id="264" r:id="rId9"/>
    <p:sldId id="268" r:id="rId10"/>
    <p:sldId id="269" r:id="rId11"/>
    <p:sldId id="270" r:id="rId12"/>
    <p:sldId id="275"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96" d="100"/>
          <a:sy n="96" d="100"/>
        </p:scale>
        <p:origin x="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2907185"/>
          </a:xfrm>
        </p:spPr>
        <p:txBody>
          <a:bodyPr>
            <a:normAutofit/>
          </a:bodyPr>
          <a:lstStyle/>
          <a:p>
            <a:r>
              <a:rPr lang="en-US" sz="4800" dirty="0"/>
              <a:t>Populism and the COVID-19 Pandemic</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3625796"/>
            <a:ext cx="6269347" cy="2775004"/>
          </a:xfrm>
        </p:spPr>
        <p:txBody>
          <a:bodyPr>
            <a:normAutofit fontScale="70000" lnSpcReduction="20000"/>
          </a:bodyPr>
          <a:lstStyle/>
          <a:p>
            <a:r>
              <a:rPr lang="en-US" dirty="0">
                <a:solidFill>
                  <a:schemeClr val="tx1">
                    <a:lumMod val="85000"/>
                    <a:lumOff val="15000"/>
                  </a:schemeClr>
                </a:solidFill>
              </a:rPr>
              <a:t>Based on a paper by Michael Bayerlein, Kiel University</a:t>
            </a:r>
          </a:p>
          <a:p>
            <a:r>
              <a:rPr lang="en-US" sz="2400" dirty="0">
                <a:solidFill>
                  <a:schemeClr val="tx1">
                    <a:lumMod val="85000"/>
                    <a:lumOff val="15000"/>
                  </a:schemeClr>
                </a:solidFill>
              </a:rPr>
              <a:t>Vanessa Boese, VDEM Institute</a:t>
            </a:r>
          </a:p>
          <a:p>
            <a:r>
              <a:rPr lang="en-US" dirty="0">
                <a:solidFill>
                  <a:schemeClr val="tx1">
                    <a:lumMod val="85000"/>
                    <a:lumOff val="15000"/>
                  </a:schemeClr>
                </a:solidFill>
              </a:rPr>
              <a:t>Scott gates, university of </a:t>
            </a:r>
            <a:r>
              <a:rPr lang="en-US" dirty="0" err="1">
                <a:solidFill>
                  <a:schemeClr val="tx1">
                    <a:lumMod val="85000"/>
                    <a:lumOff val="15000"/>
                  </a:schemeClr>
                </a:solidFill>
              </a:rPr>
              <a:t>oslo</a:t>
            </a:r>
            <a:r>
              <a:rPr lang="en-US" dirty="0">
                <a:solidFill>
                  <a:schemeClr val="tx1">
                    <a:lumMod val="85000"/>
                    <a:lumOff val="15000"/>
                  </a:schemeClr>
                </a:solidFill>
              </a:rPr>
              <a:t> &amp;</a:t>
            </a:r>
            <a:r>
              <a:rPr lang="en-US" dirty="0" err="1">
                <a:solidFill>
                  <a:schemeClr val="tx1">
                    <a:lumMod val="85000"/>
                    <a:lumOff val="15000"/>
                  </a:schemeClr>
                </a:solidFill>
              </a:rPr>
              <a:t>prio</a:t>
            </a:r>
            <a:endParaRPr lang="en-US" dirty="0">
              <a:solidFill>
                <a:schemeClr val="tx1">
                  <a:lumMod val="85000"/>
                  <a:lumOff val="15000"/>
                </a:schemeClr>
              </a:solidFill>
            </a:endParaRPr>
          </a:p>
          <a:p>
            <a:r>
              <a:rPr lang="en-US" sz="2400" dirty="0">
                <a:solidFill>
                  <a:schemeClr val="tx1">
                    <a:lumMod val="85000"/>
                    <a:lumOff val="15000"/>
                  </a:schemeClr>
                </a:solidFill>
              </a:rPr>
              <a:t>Katrin </a:t>
            </a:r>
            <a:r>
              <a:rPr lang="en-US" sz="2400" dirty="0" err="1">
                <a:solidFill>
                  <a:schemeClr val="tx1">
                    <a:lumMod val="85000"/>
                    <a:lumOff val="15000"/>
                  </a:schemeClr>
                </a:solidFill>
              </a:rPr>
              <a:t>kamin</a:t>
            </a:r>
            <a:r>
              <a:rPr lang="en-US" sz="2400" dirty="0">
                <a:solidFill>
                  <a:schemeClr val="tx1">
                    <a:lumMod val="85000"/>
                    <a:lumOff val="15000"/>
                  </a:schemeClr>
                </a:solidFill>
              </a:rPr>
              <a:t>, </a:t>
            </a:r>
            <a:r>
              <a:rPr lang="en-US" sz="2400" dirty="0" err="1">
                <a:solidFill>
                  <a:schemeClr val="tx1">
                    <a:lumMod val="85000"/>
                    <a:lumOff val="15000"/>
                  </a:schemeClr>
                </a:solidFill>
              </a:rPr>
              <a:t>ifw</a:t>
            </a:r>
            <a:r>
              <a:rPr lang="en-US" sz="2400" dirty="0">
                <a:solidFill>
                  <a:schemeClr val="tx1">
                    <a:lumMod val="85000"/>
                    <a:lumOff val="15000"/>
                  </a:schemeClr>
                </a:solidFill>
              </a:rPr>
              <a:t>, </a:t>
            </a:r>
            <a:r>
              <a:rPr lang="en-US" sz="2400" dirty="0" err="1">
                <a:solidFill>
                  <a:schemeClr val="tx1">
                    <a:lumMod val="85000"/>
                    <a:lumOff val="15000"/>
                  </a:schemeClr>
                </a:solidFill>
              </a:rPr>
              <a:t>kiel</a:t>
            </a:r>
            <a:r>
              <a:rPr lang="en-US" sz="2400" dirty="0">
                <a:solidFill>
                  <a:schemeClr val="tx1">
                    <a:lumMod val="85000"/>
                    <a:lumOff val="15000"/>
                  </a:schemeClr>
                </a:solidFill>
              </a:rPr>
              <a:t> institute for the world economy</a:t>
            </a:r>
          </a:p>
          <a:p>
            <a:r>
              <a:rPr lang="en-US" dirty="0">
                <a:solidFill>
                  <a:schemeClr val="tx1">
                    <a:lumMod val="85000"/>
                    <a:lumOff val="15000"/>
                  </a:schemeClr>
                </a:solidFill>
              </a:rPr>
              <a:t>S mansoob murshed, </a:t>
            </a:r>
            <a:r>
              <a:rPr lang="en-US" dirty="0" err="1">
                <a:solidFill>
                  <a:schemeClr val="tx1">
                    <a:lumMod val="85000"/>
                    <a:lumOff val="15000"/>
                  </a:schemeClr>
                </a:solidFill>
              </a:rPr>
              <a:t>iss</a:t>
            </a:r>
            <a:r>
              <a:rPr lang="en-US" dirty="0">
                <a:solidFill>
                  <a:schemeClr val="tx1">
                    <a:lumMod val="85000"/>
                    <a:lumOff val="15000"/>
                  </a:schemeClr>
                </a:solidFill>
              </a:rPr>
              <a:t>-Erasmus university and Coventry university</a:t>
            </a:r>
            <a:endParaRPr lang="en-US" sz="2400" dirty="0">
              <a:solidFill>
                <a:schemeClr val="tx1">
                  <a:lumMod val="85000"/>
                  <a:lumOff val="15000"/>
                </a:schemeClr>
              </a:solidFill>
            </a:endParaRPr>
          </a:p>
          <a:p>
            <a:endParaRPr lang="en-US" sz="2400" dirty="0">
              <a:solidFill>
                <a:schemeClr val="tx1">
                  <a:lumMod val="85000"/>
                  <a:lumOff val="15000"/>
                </a:schemeClr>
              </a:solidFill>
            </a:endParaRPr>
          </a:p>
          <a:p>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F6D5-4C3D-C74D-B686-0DAB3A819668}"/>
              </a:ext>
            </a:extLst>
          </p:cNvPr>
          <p:cNvSpPr>
            <a:spLocks noGrp="1"/>
          </p:cNvSpPr>
          <p:nvPr>
            <p:ph type="title"/>
          </p:nvPr>
        </p:nvSpPr>
        <p:spPr/>
        <p:txBody>
          <a:bodyPr/>
          <a:lstStyle/>
          <a:p>
            <a:r>
              <a:rPr lang="en-DE" dirty="0"/>
              <a:t>Descriptives: Citizen mobility</a:t>
            </a:r>
          </a:p>
        </p:txBody>
      </p:sp>
      <p:pic>
        <p:nvPicPr>
          <p:cNvPr id="6" name="Picture 5">
            <a:extLst>
              <a:ext uri="{FF2B5EF4-FFF2-40B4-BE49-F238E27FC236}">
                <a16:creationId xmlns:a16="http://schemas.microsoft.com/office/drawing/2014/main" id="{8003FAFC-7982-5A4D-9FE1-732CF8FA4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930088"/>
            <a:ext cx="6604000" cy="4406900"/>
          </a:xfrm>
          <a:prstGeom prst="rect">
            <a:avLst/>
          </a:prstGeom>
        </p:spPr>
      </p:pic>
    </p:spTree>
    <p:extLst>
      <p:ext uri="{BB962C8B-B14F-4D97-AF65-F5344CB8AC3E}">
        <p14:creationId xmlns:p14="http://schemas.microsoft.com/office/powerpoint/2010/main" val="845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1D04-7F4D-864F-9EE9-4D0A15E38E20}"/>
              </a:ext>
            </a:extLst>
          </p:cNvPr>
          <p:cNvSpPr>
            <a:spLocks noGrp="1"/>
          </p:cNvSpPr>
          <p:nvPr>
            <p:ph type="title"/>
          </p:nvPr>
        </p:nvSpPr>
        <p:spPr/>
        <p:txBody>
          <a:bodyPr/>
          <a:lstStyle/>
          <a:p>
            <a:r>
              <a:rPr lang="en-DE" dirty="0"/>
              <a:t>Descriptives: Excess mortality</a:t>
            </a:r>
          </a:p>
        </p:txBody>
      </p:sp>
      <p:pic>
        <p:nvPicPr>
          <p:cNvPr id="6" name="Picture 5">
            <a:extLst>
              <a:ext uri="{FF2B5EF4-FFF2-40B4-BE49-F238E27FC236}">
                <a16:creationId xmlns:a16="http://schemas.microsoft.com/office/drawing/2014/main" id="{6B3692C0-FCEA-5741-B404-F6EFE7422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931340"/>
            <a:ext cx="6609601" cy="4406400"/>
          </a:xfrm>
          <a:prstGeom prst="rect">
            <a:avLst/>
          </a:prstGeom>
        </p:spPr>
      </p:pic>
    </p:spTree>
    <p:extLst>
      <p:ext uri="{BB962C8B-B14F-4D97-AF65-F5344CB8AC3E}">
        <p14:creationId xmlns:p14="http://schemas.microsoft.com/office/powerpoint/2010/main" val="312933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099E-BDE0-0C44-AB54-7D8B16F6B33B}"/>
              </a:ext>
            </a:extLst>
          </p:cNvPr>
          <p:cNvSpPr>
            <a:spLocks noGrp="1"/>
          </p:cNvSpPr>
          <p:nvPr>
            <p:ph type="title"/>
          </p:nvPr>
        </p:nvSpPr>
        <p:spPr/>
        <p:txBody>
          <a:bodyPr/>
          <a:lstStyle/>
          <a:p>
            <a:r>
              <a:rPr lang="en-DE" dirty="0"/>
              <a:t>Conclusion</a:t>
            </a:r>
          </a:p>
        </p:txBody>
      </p:sp>
      <p:sp>
        <p:nvSpPr>
          <p:cNvPr id="3" name="Content Placeholder 2">
            <a:extLst>
              <a:ext uri="{FF2B5EF4-FFF2-40B4-BE49-F238E27FC236}">
                <a16:creationId xmlns:a16="http://schemas.microsoft.com/office/drawing/2014/main" id="{02366BFC-9B08-0344-888C-7238EF3D6D22}"/>
              </a:ext>
            </a:extLst>
          </p:cNvPr>
          <p:cNvSpPr>
            <a:spLocks noGrp="1"/>
          </p:cNvSpPr>
          <p:nvPr>
            <p:ph sz="half" idx="1"/>
          </p:nvPr>
        </p:nvSpPr>
        <p:spPr/>
        <p:txBody>
          <a:bodyPr/>
          <a:lstStyle/>
          <a:p>
            <a:r>
              <a:rPr lang="en-US" dirty="0"/>
              <a:t>Our econometric analyses and robustness checks confirm the following:</a:t>
            </a:r>
          </a:p>
          <a:p>
            <a:r>
              <a:rPr lang="en-US" dirty="0"/>
              <a:t>Current Pandemic is worse with populist governments in charge</a:t>
            </a:r>
            <a:endParaRPr lang="en-DE" dirty="0"/>
          </a:p>
        </p:txBody>
      </p:sp>
      <p:sp>
        <p:nvSpPr>
          <p:cNvPr id="4" name="Content Placeholder 3">
            <a:extLst>
              <a:ext uri="{FF2B5EF4-FFF2-40B4-BE49-F238E27FC236}">
                <a16:creationId xmlns:a16="http://schemas.microsoft.com/office/drawing/2014/main" id="{17ADE937-E9CE-AC44-AAF9-5F5980FA6E40}"/>
              </a:ext>
            </a:extLst>
          </p:cNvPr>
          <p:cNvSpPr>
            <a:spLocks noGrp="1"/>
          </p:cNvSpPr>
          <p:nvPr>
            <p:ph sz="half" idx="2"/>
          </p:nvPr>
        </p:nvSpPr>
        <p:spPr/>
        <p:txBody>
          <a:bodyPr/>
          <a:lstStyle/>
          <a:p>
            <a:r>
              <a:rPr lang="en-US"/>
              <a:t>At least in 2020</a:t>
            </a:r>
            <a:endParaRPr lang="en-DE"/>
          </a:p>
        </p:txBody>
      </p:sp>
    </p:spTree>
    <p:extLst>
      <p:ext uri="{BB962C8B-B14F-4D97-AF65-F5344CB8AC3E}">
        <p14:creationId xmlns:p14="http://schemas.microsoft.com/office/powerpoint/2010/main" val="95705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Your best quote that reflects your approach… “It’s one small step for man, one giant leap for mankind.”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a:solidFill>
                  <a:srgbClr val="FFFFFF"/>
                </a:solidFill>
              </a:rPr>
              <a:t>- Neil Armstrong</a:t>
            </a:r>
          </a:p>
        </p:txBody>
      </p:sp>
    </p:spTree>
    <p:extLst>
      <p:ext uri="{BB962C8B-B14F-4D97-AF65-F5344CB8AC3E}">
        <p14:creationId xmlns:p14="http://schemas.microsoft.com/office/powerpoint/2010/main" val="1917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0A6A-DED5-4FE0-9176-001BDDD72AE6}"/>
              </a:ext>
            </a:extLst>
          </p:cNvPr>
          <p:cNvSpPr>
            <a:spLocks noGrp="1"/>
          </p:cNvSpPr>
          <p:nvPr>
            <p:ph type="title"/>
          </p:nvPr>
        </p:nvSpPr>
        <p:spPr/>
        <p:txBody>
          <a:bodyPr/>
          <a:lstStyle/>
          <a:p>
            <a:r>
              <a:rPr lang="en-US" dirty="0"/>
              <a:t>Populism</a:t>
            </a:r>
            <a:endParaRPr lang="en-GB" dirty="0"/>
          </a:p>
        </p:txBody>
      </p:sp>
      <p:sp>
        <p:nvSpPr>
          <p:cNvPr id="3" name="Content Placeholder 2">
            <a:extLst>
              <a:ext uri="{FF2B5EF4-FFF2-40B4-BE49-F238E27FC236}">
                <a16:creationId xmlns:a16="http://schemas.microsoft.com/office/drawing/2014/main" id="{B2E3F701-BFE9-467E-A38B-DCE7C1683E95}"/>
              </a:ext>
            </a:extLst>
          </p:cNvPr>
          <p:cNvSpPr>
            <a:spLocks noGrp="1"/>
          </p:cNvSpPr>
          <p:nvPr>
            <p:ph idx="1"/>
          </p:nvPr>
        </p:nvSpPr>
        <p:spPr/>
        <p:txBody>
          <a:bodyPr/>
          <a:lstStyle/>
          <a:p>
            <a:r>
              <a:rPr lang="en-US" dirty="0"/>
              <a:t>Populists: will of the people</a:t>
            </a:r>
          </a:p>
          <a:p>
            <a:r>
              <a:rPr lang="en-US" dirty="0"/>
              <a:t>Many populists: are plutocrats, where plutocratic intentions are combined with nationalistic rhetoric</a:t>
            </a:r>
          </a:p>
          <a:p>
            <a:r>
              <a:rPr lang="en-US" dirty="0"/>
              <a:t>Rise of populism comes at a time of rising globalization and inequality with both the below median socio-economic classes and even the median voter is </a:t>
            </a:r>
            <a:r>
              <a:rPr lang="en-US" dirty="0" err="1"/>
              <a:t>immiserised</a:t>
            </a:r>
            <a:r>
              <a:rPr lang="en-US" dirty="0"/>
              <a:t>, which is widely cited as the reason for the rise of populism</a:t>
            </a:r>
          </a:p>
          <a:p>
            <a:r>
              <a:rPr lang="en-US" dirty="0"/>
              <a:t>Populist politicians may be providing (supplying) the nationalistic demands of the </a:t>
            </a:r>
            <a:r>
              <a:rPr lang="en-US" dirty="0" err="1"/>
              <a:t>immiserised</a:t>
            </a:r>
            <a:endParaRPr lang="en-GB" dirty="0"/>
          </a:p>
        </p:txBody>
      </p:sp>
    </p:spTree>
    <p:extLst>
      <p:ext uri="{BB962C8B-B14F-4D97-AF65-F5344CB8AC3E}">
        <p14:creationId xmlns:p14="http://schemas.microsoft.com/office/powerpoint/2010/main" val="310892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6A55-D07B-4660-A770-B3E2ABE9F0FA}"/>
              </a:ext>
            </a:extLst>
          </p:cNvPr>
          <p:cNvSpPr>
            <a:spLocks noGrp="1"/>
          </p:cNvSpPr>
          <p:nvPr>
            <p:ph type="title"/>
          </p:nvPr>
        </p:nvSpPr>
        <p:spPr/>
        <p:txBody>
          <a:bodyPr/>
          <a:lstStyle/>
          <a:p>
            <a:r>
              <a:rPr lang="en-US" dirty="0"/>
              <a:t>How are Populist Governments Handling the Pandemic?</a:t>
            </a:r>
            <a:endParaRPr lang="en-GB" dirty="0"/>
          </a:p>
        </p:txBody>
      </p:sp>
      <p:sp>
        <p:nvSpPr>
          <p:cNvPr id="3" name="Content Placeholder 2">
            <a:extLst>
              <a:ext uri="{FF2B5EF4-FFF2-40B4-BE49-F238E27FC236}">
                <a16:creationId xmlns:a16="http://schemas.microsoft.com/office/drawing/2014/main" id="{CB6244F2-5AE0-4C5A-88C5-B179742CC71B}"/>
              </a:ext>
            </a:extLst>
          </p:cNvPr>
          <p:cNvSpPr>
            <a:spLocks noGrp="1"/>
          </p:cNvSpPr>
          <p:nvPr>
            <p:ph idx="1"/>
          </p:nvPr>
        </p:nvSpPr>
        <p:spPr/>
        <p:txBody>
          <a:bodyPr/>
          <a:lstStyle/>
          <a:p>
            <a:r>
              <a:rPr lang="en-US" dirty="0"/>
              <a:t>Some literature on the differences between the response of autocracies like China and democracies to the pandemic.</a:t>
            </a:r>
          </a:p>
          <a:p>
            <a:r>
              <a:rPr lang="en-GB" dirty="0"/>
              <a:t>But little in the way of populist government responses</a:t>
            </a:r>
          </a:p>
          <a:p>
            <a:r>
              <a:rPr lang="en-GB" dirty="0"/>
              <a:t>Populist governments are not the same as established autocracies</a:t>
            </a:r>
          </a:p>
        </p:txBody>
      </p:sp>
    </p:spTree>
    <p:extLst>
      <p:ext uri="{BB962C8B-B14F-4D97-AF65-F5344CB8AC3E}">
        <p14:creationId xmlns:p14="http://schemas.microsoft.com/office/powerpoint/2010/main" val="141913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CF56-902D-4CA6-9200-9DC9C1CC00A3}"/>
              </a:ext>
            </a:extLst>
          </p:cNvPr>
          <p:cNvSpPr>
            <a:spLocks noGrp="1"/>
          </p:cNvSpPr>
          <p:nvPr>
            <p:ph type="title"/>
          </p:nvPr>
        </p:nvSpPr>
        <p:spPr/>
        <p:txBody>
          <a:bodyPr>
            <a:normAutofit fontScale="90000"/>
          </a:bodyPr>
          <a:lstStyle/>
          <a:p>
            <a:r>
              <a:rPr lang="en-US" dirty="0"/>
              <a:t>Theory: Strategic Interaction between the Government and Public</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0F3F8C-27ED-4428-800C-E5F2C7038B7C}"/>
                  </a:ext>
                </a:extLst>
              </p:cNvPr>
              <p:cNvSpPr>
                <a:spLocks noGrp="1"/>
              </p:cNvSpPr>
              <p:nvPr>
                <p:ph idx="1"/>
              </p:nvPr>
            </p:nvSpPr>
            <p:spPr>
              <a:xfrm>
                <a:off x="1097280" y="2108201"/>
                <a:ext cx="10058400" cy="4133573"/>
              </a:xfrm>
            </p:spPr>
            <p:txBody>
              <a:bodyPr>
                <a:normAutofit fontScale="92500"/>
              </a:bodyPr>
              <a:lstStyle/>
              <a:p>
                <a:pPr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The government’s expected utility (</a:t>
                </a:r>
                <a:r>
                  <a:rPr lang="en-US" sz="1800" i="1" dirty="0">
                    <a:effectLst/>
                    <a:latin typeface="+mj-lt"/>
                    <a:ea typeface="Calibri" panose="020F0502020204030204" pitchFamily="34" charset="0"/>
                    <a:cs typeface="Times New Roman" panose="02020603050405020304" pitchFamily="18" charset="0"/>
                  </a:rPr>
                  <a:t>U</a:t>
                </a:r>
                <a:r>
                  <a:rPr lang="en-US" sz="1800" i="1" baseline="-25000" dirty="0">
                    <a:effectLst/>
                    <a:latin typeface="+mj-lt"/>
                    <a:ea typeface="Calibri" panose="020F0502020204030204" pitchFamily="34" charset="0"/>
                    <a:cs typeface="Times New Roman" panose="02020603050405020304" pitchFamily="18" charset="0"/>
                  </a:rPr>
                  <a:t>G</a:t>
                </a:r>
                <a:r>
                  <a:rPr lang="en-US" sz="1800" dirty="0">
                    <a:effectLst/>
                    <a:latin typeface="+mj-lt"/>
                    <a:ea typeface="Calibri" panose="020F0502020204030204" pitchFamily="34" charset="0"/>
                    <a:cs typeface="Times New Roman" panose="02020603050405020304" pitchFamily="18" charset="0"/>
                  </a:rPr>
                  <a:t>) may be denoted as:</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𝐺</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d>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𝐺</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𝐺</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𝐺</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𝐺</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𝐶</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mj-lt"/>
                    <a:ea typeface="Calibri" panose="020F0502020204030204" pitchFamily="34" charset="0"/>
                    <a:cs typeface="Times New Roman" panose="02020603050405020304" pitchFamily="18" charset="0"/>
                  </a:rPr>
                  <a:t>					(8)</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where </a:t>
                </a:r>
                <a:r>
                  <a:rPr lang="en-US" sz="1800" i="1" dirty="0">
                    <a:effectLst/>
                    <a:latin typeface="+mj-lt"/>
                    <a:ea typeface="Calibri" panose="020F0502020204030204" pitchFamily="34" charset="0"/>
                    <a:cs typeface="Times New Roman" panose="02020603050405020304" pitchFamily="18" charset="0"/>
                  </a:rPr>
                  <a:t>Y</a:t>
                </a:r>
                <a:r>
                  <a:rPr lang="en-US" sz="1800" i="1" baseline="30000" dirty="0">
                    <a:effectLst/>
                    <a:latin typeface="+mj-lt"/>
                    <a:ea typeface="Calibri" panose="020F0502020204030204" pitchFamily="34" charset="0"/>
                    <a:cs typeface="Times New Roman" panose="02020603050405020304" pitchFamily="18" charset="0"/>
                  </a:rPr>
                  <a:t>L</a:t>
                </a:r>
                <a:r>
                  <a:rPr lang="en-US" sz="1800" i="1" baseline="-25000" dirty="0">
                    <a:effectLst/>
                    <a:latin typeface="+mj-lt"/>
                    <a:ea typeface="Calibri" panose="020F0502020204030204" pitchFamily="34" charset="0"/>
                    <a:cs typeface="Times New Roman" panose="02020603050405020304" pitchFamily="18" charset="0"/>
                  </a:rPr>
                  <a:t>G</a:t>
                </a:r>
                <a:r>
                  <a:rPr lang="en-US" sz="1800" dirty="0">
                    <a:effectLst/>
                    <a:latin typeface="+mj-lt"/>
                    <a:ea typeface="Calibri" panose="020F0502020204030204" pitchFamily="34" charset="0"/>
                    <a:cs typeface="Times New Roman" panose="02020603050405020304" pitchFamily="18" charset="0"/>
                  </a:rPr>
                  <a:t> and </a:t>
                </a:r>
                <a:r>
                  <a:rPr lang="en-US" sz="1800" i="1" dirty="0">
                    <a:effectLst/>
                    <a:latin typeface="+mj-lt"/>
                    <a:ea typeface="Calibri" panose="020F0502020204030204" pitchFamily="34" charset="0"/>
                    <a:cs typeface="Times New Roman" panose="02020603050405020304" pitchFamily="18" charset="0"/>
                  </a:rPr>
                  <a:t>Y</a:t>
                </a:r>
                <a:r>
                  <a:rPr lang="en-US" sz="1800" i="1" baseline="30000" dirty="0">
                    <a:effectLst/>
                    <a:latin typeface="+mj-lt"/>
                    <a:ea typeface="Calibri" panose="020F0502020204030204" pitchFamily="34" charset="0"/>
                    <a:cs typeface="Times New Roman" panose="02020603050405020304" pitchFamily="18" charset="0"/>
                  </a:rPr>
                  <a:t>H</a:t>
                </a:r>
                <a:r>
                  <a:rPr lang="en-US" sz="1800" i="1" baseline="-25000" dirty="0">
                    <a:effectLst/>
                    <a:latin typeface="+mj-lt"/>
                    <a:ea typeface="Calibri" panose="020F0502020204030204" pitchFamily="34" charset="0"/>
                    <a:cs typeface="Times New Roman" panose="02020603050405020304" pitchFamily="18" charset="0"/>
                  </a:rPr>
                  <a:t>G</a:t>
                </a:r>
                <a:r>
                  <a:rPr lang="en-US" sz="1800" dirty="0">
                    <a:effectLst/>
                    <a:latin typeface="+mj-lt"/>
                    <a:ea typeface="Calibri" panose="020F0502020204030204" pitchFamily="34" charset="0"/>
                    <a:cs typeface="Times New Roman" panose="02020603050405020304" pitchFamily="18" charset="0"/>
                  </a:rPr>
                  <a:t> denote ‘pay-offs’ in the low and high state of the pandemic. The pay-offs are greater in the low-state of the pandemic, both for the governments and the public.  </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𝑁</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i="1" dirty="0">
                    <a:effectLst/>
                    <a:latin typeface="+mj-lt"/>
                    <a:ea typeface="Calibri" panose="020F0502020204030204" pitchFamily="34" charset="0"/>
                    <a:cs typeface="Times New Roman" panose="02020603050405020304" pitchFamily="18" charset="0"/>
                  </a:rPr>
                  <a:t>C</a:t>
                </a:r>
                <a:r>
                  <a:rPr lang="en-US" sz="1800" dirty="0">
                    <a:effectLst/>
                    <a:latin typeface="+mj-lt"/>
                    <a:ea typeface="Calibri" panose="020F0502020204030204" pitchFamily="34" charset="0"/>
                    <a:cs typeface="Times New Roman" panose="02020603050405020304" pitchFamily="18" charset="0"/>
                  </a:rPr>
                  <a:t> is the cost function of undertaking the action, </a:t>
                </a:r>
                <a:r>
                  <a:rPr lang="en-US" sz="1800" i="1" dirty="0">
                    <a:effectLst/>
                    <a:latin typeface="+mj-lt"/>
                    <a:ea typeface="Calibri" panose="020F0502020204030204" pitchFamily="34" charset="0"/>
                    <a:cs typeface="Times New Roman" panose="02020603050405020304" pitchFamily="18" charset="0"/>
                  </a:rPr>
                  <a:t>a</a:t>
                </a:r>
                <a:r>
                  <a:rPr lang="en-US" sz="1800" dirty="0">
                    <a:effectLst/>
                    <a:latin typeface="+mj-lt"/>
                    <a:ea typeface="Calibri" panose="020F0502020204030204" pitchFamily="34" charset="0"/>
                    <a:cs typeface="Times New Roman" panose="02020603050405020304" pitchFamily="18" charset="0"/>
                  </a:rPr>
                  <a:t>, which diminishes the chances of a more virulent pandemic, but these actions entail a cost, for example in terms of both expenditures, as well as foregone revenue and rents. Also, </a:t>
                </a:r>
                <a:r>
                  <a:rPr lang="en-US" sz="1800" i="1"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US" sz="1800" i="1" baseline="-25000" dirty="0">
                    <a:effectLst/>
                    <a:latin typeface="+mj-lt"/>
                    <a:ea typeface="Calibri" panose="020F0502020204030204" pitchFamily="34" charset="0"/>
                    <a:cs typeface="Times New Roman" panose="02020603050405020304" pitchFamily="18" charset="0"/>
                  </a:rPr>
                  <a:t>a</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&gt; 0, but </a:t>
                </a:r>
                <a:r>
                  <a:rPr lang="en-US" sz="1800" i="1"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US" sz="1800" i="1" baseline="-25000" dirty="0">
                    <a:effectLst/>
                    <a:latin typeface="+mj-lt"/>
                    <a:ea typeface="Calibri" panose="020F0502020204030204" pitchFamily="34" charset="0"/>
                    <a:cs typeface="Times New Roman" panose="02020603050405020304" pitchFamily="18" charset="0"/>
                  </a:rPr>
                  <a:t>aa</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&lt; 0; there are diminishing returns to actions in terms of lowering the chances of a virulent pandemic. Both </a:t>
                </a:r>
                <a:r>
                  <a:rPr lang="en-US" sz="1800" i="1" dirty="0">
                    <a:effectLst/>
                    <a:latin typeface="+mj-lt"/>
                    <a:ea typeface="Calibri" panose="020F0502020204030204" pitchFamily="34" charset="0"/>
                    <a:cs typeface="Times New Roman" panose="02020603050405020304" pitchFamily="18" charset="0"/>
                  </a:rPr>
                  <a:t>C</a:t>
                </a:r>
                <a:r>
                  <a:rPr lang="en-US" sz="1800" i="1" baseline="-25000" dirty="0">
                    <a:effectLst/>
                    <a:latin typeface="+mj-lt"/>
                    <a:ea typeface="Calibri" panose="020F0502020204030204" pitchFamily="34" charset="0"/>
                    <a:cs typeface="Times New Roman" panose="02020603050405020304" pitchFamily="18" charset="0"/>
                  </a:rPr>
                  <a:t>a</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&gt; 0 and </a:t>
                </a:r>
                <a:r>
                  <a:rPr lang="en-US" sz="1800" i="1" dirty="0" err="1">
                    <a:effectLst/>
                    <a:latin typeface="+mj-lt"/>
                    <a:ea typeface="Calibri" panose="020F0502020204030204" pitchFamily="34" charset="0"/>
                    <a:cs typeface="Times New Roman" panose="02020603050405020304" pitchFamily="18" charset="0"/>
                  </a:rPr>
                  <a:t>C</a:t>
                </a:r>
                <a:r>
                  <a:rPr lang="en-US" sz="1800" i="1" baseline="-25000" dirty="0" err="1">
                    <a:effectLst/>
                    <a:latin typeface="+mj-lt"/>
                    <a:ea typeface="Calibri" panose="020F0502020204030204" pitchFamily="34" charset="0"/>
                    <a:cs typeface="Times New Roman" panose="02020603050405020304" pitchFamily="18" charset="0"/>
                  </a:rPr>
                  <a:t>aa</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&gt; 0, costs of actions to mitigate the pandemic rise monotonically. </a:t>
                </a:r>
                <a:endParaRPr lang="en-GB" sz="1800" dirty="0">
                  <a:effectLst/>
                  <a:latin typeface="+mj-lt"/>
                  <a:ea typeface="Calibri" panose="020F0502020204030204" pitchFamily="34" charset="0"/>
                  <a:cs typeface="Times New Roman" panose="02020603050405020304" pitchFamily="18" charset="0"/>
                </a:endParaRPr>
              </a:p>
              <a:p>
                <a:endParaRPr lang="en-GB" dirty="0"/>
              </a:p>
            </p:txBody>
          </p:sp>
        </mc:Choice>
        <mc:Fallback xmlns="">
          <p:sp>
            <p:nvSpPr>
              <p:cNvPr id="3" name="Content Placeholder 2">
                <a:extLst>
                  <a:ext uri="{FF2B5EF4-FFF2-40B4-BE49-F238E27FC236}">
                    <a16:creationId xmlns:a16="http://schemas.microsoft.com/office/drawing/2014/main" id="{6C0F3F8C-27ED-4428-800C-E5F2C7038B7C}"/>
                  </a:ext>
                </a:extLst>
              </p:cNvPr>
              <p:cNvSpPr>
                <a:spLocks noGrp="1" noRot="1" noChangeAspect="1" noMove="1" noResize="1" noEditPoints="1" noAdjustHandles="1" noChangeArrowheads="1" noChangeShapeType="1" noTextEdit="1"/>
              </p:cNvSpPr>
              <p:nvPr>
                <p:ph idx="1"/>
              </p:nvPr>
            </p:nvSpPr>
            <p:spPr>
              <a:xfrm>
                <a:off x="1097280" y="2108201"/>
                <a:ext cx="10058400" cy="4133573"/>
              </a:xfrm>
              <a:blipFill>
                <a:blip r:embed="rId2"/>
                <a:stretch>
                  <a:fillRect l="-364" t="-442" r="-1273"/>
                </a:stretch>
              </a:blipFill>
            </p:spPr>
            <p:txBody>
              <a:bodyPr/>
              <a:lstStyle/>
              <a:p>
                <a:r>
                  <a:rPr lang="en-GB">
                    <a:noFill/>
                  </a:rPr>
                  <a:t> </a:t>
                </a:r>
              </a:p>
            </p:txBody>
          </p:sp>
        </mc:Fallback>
      </mc:AlternateContent>
    </p:spTree>
    <p:extLst>
      <p:ext uri="{BB962C8B-B14F-4D97-AF65-F5344CB8AC3E}">
        <p14:creationId xmlns:p14="http://schemas.microsoft.com/office/powerpoint/2010/main" val="419378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BA1F-089B-4963-A1C4-9F23F1AA0770}"/>
              </a:ext>
            </a:extLst>
          </p:cNvPr>
          <p:cNvSpPr>
            <a:spLocks noGrp="1"/>
          </p:cNvSpPr>
          <p:nvPr>
            <p:ph type="title"/>
          </p:nvPr>
        </p:nvSpPr>
        <p:spPr/>
        <p:txBody>
          <a:bodyPr/>
          <a:lstStyle/>
          <a:p>
            <a:r>
              <a:rPr lang="en-US" dirty="0"/>
              <a:t>Public</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62F778-393B-48AE-BABA-601916647E45}"/>
                  </a:ext>
                </a:extLst>
              </p:cNvPr>
              <p:cNvSpPr>
                <a:spLocks noGrp="1"/>
              </p:cNvSpPr>
              <p:nvPr>
                <p:ph idx="1"/>
              </p:nvPr>
            </p:nvSpPr>
            <p:spPr>
              <a:xfrm>
                <a:off x="1097280" y="2108201"/>
                <a:ext cx="10058400" cy="4165378"/>
              </a:xfrm>
            </p:spPr>
            <p:txBody>
              <a:bodyPr>
                <a:normAutofit fontScale="92500" lnSpcReduction="20000"/>
              </a:bodyPr>
              <a:lstStyle/>
              <a:p>
                <a:pPr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Similarly, for the public (</a:t>
                </a:r>
                <a:r>
                  <a:rPr lang="en-US" sz="1800" i="1" dirty="0">
                    <a:effectLst/>
                    <a:latin typeface="+mj-lt"/>
                    <a:ea typeface="Calibri" panose="020F0502020204030204" pitchFamily="34" charset="0"/>
                    <a:cs typeface="Times New Roman" panose="02020603050405020304" pitchFamily="18" charset="0"/>
                  </a:rPr>
                  <a:t>P</a:t>
                </a:r>
                <a:r>
                  <a:rPr lang="en-US" sz="1800" dirty="0">
                    <a:effectLst/>
                    <a:latin typeface="+mj-lt"/>
                    <a:ea typeface="Calibri" panose="020F0502020204030204" pitchFamily="34" charset="0"/>
                    <a:cs typeface="Times New Roman" panose="02020603050405020304" pitchFamily="18" charset="0"/>
                  </a:rPr>
                  <a:t>):</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d>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effectLst/>
                            <a:latin typeface="Cambria Math" panose="02040503050406030204" pitchFamily="18" charset="0"/>
                            <a:ea typeface="Calibri" panose="020F0502020204030204" pitchFamily="34" charset="0"/>
                            <a:cs typeface="Times New Roman" panose="02020603050405020304" pitchFamily="18" charset="0"/>
                          </a:rPr>
                          <m:t>𝜋</m:t>
                        </m:r>
                      </m:e>
                    </m:d>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𝑎</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e>
                    </m:d>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𝑃</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𝐸</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mj-lt"/>
                    <a:ea typeface="Times New Roman" panose="02020603050405020304" pitchFamily="18" charset="0"/>
                    <a:cs typeface="Times New Roman" panose="02020603050405020304" pitchFamily="18" charset="0"/>
                  </a:rPr>
                  <a:t>					(9)</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mj-lt"/>
                    <a:ea typeface="Times New Roman" panose="02020603050405020304" pitchFamily="18" charset="0"/>
                    <a:cs typeface="Times New Roman" panose="02020603050405020304" pitchFamily="18" charset="0"/>
                  </a:rPr>
                  <a:t>With </a:t>
                </a:r>
                <a14:m>
                  <m:oMath xmlns:m="http://schemas.openxmlformats.org/officeDocument/2006/math">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𝑀</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𝐿</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)&gt;</m:t>
                    </m:r>
                  </m:oMath>
                </a14:m>
                <a:r>
                  <a:rPr lang="en-US"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Sup>
                      <m:sSub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𝑀</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sup>
                    </m:s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mj-lt"/>
                    <a:ea typeface="Times New Roman" panose="02020603050405020304" pitchFamily="18" charset="0"/>
                    <a:cs typeface="Times New Roman" panose="02020603050405020304" pitchFamily="18" charset="0"/>
                  </a:rPr>
                  <a:t> Where, </a:t>
                </a:r>
                <a:r>
                  <a:rPr lang="en-US" sz="1800" i="1" dirty="0">
                    <a:effectLst/>
                    <a:latin typeface="+mj-lt"/>
                    <a:ea typeface="Times New Roman" panose="02020603050405020304" pitchFamily="18" charset="0"/>
                    <a:cs typeface="Times New Roman" panose="02020603050405020304" pitchFamily="18" charset="0"/>
                  </a:rPr>
                  <a:t>D</a:t>
                </a:r>
                <a:r>
                  <a:rPr lang="en-US" sz="1800" dirty="0">
                    <a:effectLst/>
                    <a:latin typeface="+mj-lt"/>
                    <a:ea typeface="Times New Roman" panose="02020603050405020304" pitchFamily="18" charset="0"/>
                    <a:cs typeface="Times New Roman" panose="02020603050405020304" pitchFamily="18" charset="0"/>
                  </a:rPr>
                  <a:t> is the disutility from the risk of infection, the representative private agent receives median income (</a:t>
                </a:r>
                <a:r>
                  <a:rPr lang="en-US" sz="1800" i="1" dirty="0">
                    <a:effectLst/>
                    <a:latin typeface="+mj-lt"/>
                    <a:ea typeface="Times New Roman" panose="02020603050405020304" pitchFamily="18" charset="0"/>
                    <a:cs typeface="Times New Roman" panose="02020603050405020304" pitchFamily="18" charset="0"/>
                  </a:rPr>
                  <a:t>Y</a:t>
                </a:r>
                <a:r>
                  <a:rPr lang="en-US" sz="1800" i="1" baseline="-25000" dirty="0">
                    <a:effectLst/>
                    <a:latin typeface="+mj-lt"/>
                    <a:ea typeface="Times New Roman" panose="02020603050405020304" pitchFamily="18" charset="0"/>
                    <a:cs typeface="Times New Roman" panose="02020603050405020304" pitchFamily="18" charset="0"/>
                  </a:rPr>
                  <a:t>M</a:t>
                </a:r>
                <a:r>
                  <a:rPr lang="en-US" sz="1800" dirty="0">
                    <a:effectLst/>
                    <a:latin typeface="+mj-lt"/>
                    <a:ea typeface="Times New Roman" panose="02020603050405020304" pitchFamily="18" charset="0"/>
                    <a:cs typeface="Times New Roman" panose="02020603050405020304" pitchFamily="18" charset="0"/>
                  </a:rPr>
                  <a:t>), which is lower when the pandemic is more severe due to reduced employment opportunities, </a:t>
                </a:r>
                <a:r>
                  <a:rPr lang="en-US" sz="1800" i="1" dirty="0">
                    <a:effectLst/>
                    <a:latin typeface="+mj-lt"/>
                    <a:ea typeface="Calibri" panose="020F0502020204030204" pitchFamily="34" charset="0"/>
                    <a:cs typeface="Times New Roman" panose="02020603050405020304" pitchFamily="18" charset="0"/>
                  </a:rPr>
                  <a:t>E</a:t>
                </a:r>
                <a:r>
                  <a:rPr lang="en-US" sz="1800" dirty="0">
                    <a:effectLst/>
                    <a:latin typeface="+mj-lt"/>
                    <a:ea typeface="Calibri" panose="020F0502020204030204" pitchFamily="34" charset="0"/>
                    <a:cs typeface="Times New Roman" panose="02020603050405020304" pitchFamily="18" charset="0"/>
                  </a:rPr>
                  <a:t> is the cost of effort, </a:t>
                </a:r>
                <a:r>
                  <a:rPr lang="en-US" sz="1800" i="1" dirty="0">
                    <a:effectLst/>
                    <a:latin typeface="+mj-lt"/>
                    <a:ea typeface="Calibri" panose="020F0502020204030204" pitchFamily="34" charset="0"/>
                    <a:cs typeface="Times New Roman" panose="02020603050405020304" pitchFamily="18" charset="0"/>
                  </a:rPr>
                  <a:t>e</a:t>
                </a:r>
                <a:r>
                  <a:rPr lang="en-US" sz="1800" dirty="0">
                    <a:effectLst/>
                    <a:latin typeface="+mj-lt"/>
                    <a:ea typeface="Calibri" panose="020F0502020204030204" pitchFamily="34" charset="0"/>
                    <a:cs typeface="Times New Roman" panose="02020603050405020304" pitchFamily="18" charset="0"/>
                  </a:rPr>
                  <a:t>, which increases the probability of a less severe pandemic, </a:t>
                </a:r>
                <a:r>
                  <a:rPr lang="en-US" sz="1800" i="1"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mj-lt"/>
                    <a:ea typeface="Calibri" panose="020F0502020204030204" pitchFamily="34" charset="0"/>
                    <a:cs typeface="Times New Roman" panose="02020603050405020304" pitchFamily="18" charset="0"/>
                  </a:rPr>
                  <a:t>. Also, </a:t>
                </a:r>
                <a:r>
                  <a:rPr lang="en-US" sz="1800" i="1"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US" sz="1800" i="1" baseline="-25000" dirty="0">
                    <a:effectLst/>
                    <a:latin typeface="+mj-lt"/>
                    <a:ea typeface="Calibri" panose="020F0502020204030204" pitchFamily="34" charset="0"/>
                    <a:cs typeface="Times New Roman" panose="02020603050405020304" pitchFamily="18" charset="0"/>
                  </a:rPr>
                  <a:t>e</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&gt; 0, but </a:t>
                </a:r>
                <a:r>
                  <a:rPr lang="en-US" sz="1800" i="1" dirty="0">
                    <a:effectLst/>
                    <a:latin typeface="+mj-lt"/>
                    <a:ea typeface="Calibri" panose="020F0502020204030204" pitchFamily="34" charset="0"/>
                    <a:cs typeface="Times New Roman" panose="02020603050405020304" pitchFamily="18" charset="0"/>
                    <a:sym typeface="Symbol" panose="05050102010706020507" pitchFamily="18" charset="2"/>
                  </a:rPr>
                  <a:t></a:t>
                </a:r>
                <a:r>
                  <a:rPr lang="en-US" sz="1800" i="1" baseline="-25000" dirty="0" err="1">
                    <a:effectLst/>
                    <a:latin typeface="+mj-lt"/>
                    <a:ea typeface="Calibri" panose="020F0502020204030204" pitchFamily="34" charset="0"/>
                    <a:cs typeface="Times New Roman" panose="02020603050405020304" pitchFamily="18" charset="0"/>
                  </a:rPr>
                  <a:t>ee</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&lt; 0, </a:t>
                </a:r>
                <a:r>
                  <a:rPr lang="en-US" sz="1800" i="1" dirty="0" err="1">
                    <a:effectLst/>
                    <a:latin typeface="+mj-lt"/>
                    <a:ea typeface="Calibri" panose="020F0502020204030204" pitchFamily="34" charset="0"/>
                    <a:cs typeface="Times New Roman" panose="02020603050405020304" pitchFamily="18" charset="0"/>
                  </a:rPr>
                  <a:t>E</a:t>
                </a:r>
                <a:r>
                  <a:rPr lang="en-US" sz="1800" i="1" baseline="-25000" dirty="0" err="1">
                    <a:effectLst/>
                    <a:latin typeface="+mj-lt"/>
                    <a:ea typeface="Calibri" panose="020F0502020204030204" pitchFamily="34" charset="0"/>
                    <a:cs typeface="Times New Roman" panose="02020603050405020304" pitchFamily="18" charset="0"/>
                  </a:rPr>
                  <a:t>e</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&gt; 0, and </a:t>
                </a:r>
                <a:r>
                  <a:rPr lang="en-US" sz="1800" i="1" dirty="0" err="1">
                    <a:effectLst/>
                    <a:latin typeface="+mj-lt"/>
                    <a:ea typeface="Calibri" panose="020F0502020204030204" pitchFamily="34" charset="0"/>
                    <a:cs typeface="Times New Roman" panose="02020603050405020304" pitchFamily="18" charset="0"/>
                  </a:rPr>
                  <a:t>E</a:t>
                </a:r>
                <a:r>
                  <a:rPr lang="en-US" sz="1800" i="1" baseline="-25000" dirty="0" err="1">
                    <a:effectLst/>
                    <a:latin typeface="+mj-lt"/>
                    <a:ea typeface="Calibri" panose="020F0502020204030204" pitchFamily="34" charset="0"/>
                    <a:cs typeface="Times New Roman" panose="02020603050405020304" pitchFamily="18" charset="0"/>
                  </a:rPr>
                  <a:t>ee</a:t>
                </a:r>
                <a:r>
                  <a:rPr lang="en-US" sz="1800" i="1" dirty="0">
                    <a:effectLst/>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&gt; 0. Pay-offs include not just a pecuniary component, but also a measure of the psychic costs of bereavement, as well as the disutility of confinement during lockdowns which lower the severity of the pandemic.</a:t>
                </a:r>
                <a:endParaRPr lang="en-GB" sz="18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 </a:t>
                </a:r>
                <a:endParaRPr lang="en-GB" sz="1800" dirty="0">
                  <a:effectLst/>
                  <a:latin typeface="+mj-lt"/>
                  <a:ea typeface="Calibri" panose="020F0502020204030204" pitchFamily="34" charset="0"/>
                  <a:cs typeface="Times New Roman" panose="02020603050405020304" pitchFamily="18" charset="0"/>
                </a:endParaRPr>
              </a:p>
              <a:p>
                <a:r>
                  <a:rPr lang="en-US" sz="1800" dirty="0">
                    <a:effectLst/>
                    <a:latin typeface="+mj-lt"/>
                    <a:ea typeface="Calibri" panose="020F0502020204030204" pitchFamily="34" charset="0"/>
                  </a:rPr>
                  <a:t>Both the government and private individuals maximize the benefit of their action and efforts to lower the severity of the pandemic bearing in mind the cost of actions and efforts. </a:t>
                </a:r>
                <a:endParaRPr lang="en-GB" dirty="0">
                  <a:latin typeface="+mj-lt"/>
                </a:endParaRPr>
              </a:p>
            </p:txBody>
          </p:sp>
        </mc:Choice>
        <mc:Fallback xmlns="">
          <p:sp>
            <p:nvSpPr>
              <p:cNvPr id="3" name="Content Placeholder 2">
                <a:extLst>
                  <a:ext uri="{FF2B5EF4-FFF2-40B4-BE49-F238E27FC236}">
                    <a16:creationId xmlns:a16="http://schemas.microsoft.com/office/drawing/2014/main" id="{4462F778-393B-48AE-BABA-601916647E45}"/>
                  </a:ext>
                </a:extLst>
              </p:cNvPr>
              <p:cNvSpPr>
                <a:spLocks noGrp="1" noRot="1" noChangeAspect="1" noMove="1" noResize="1" noEditPoints="1" noAdjustHandles="1" noChangeArrowheads="1" noChangeShapeType="1" noTextEdit="1"/>
              </p:cNvSpPr>
              <p:nvPr>
                <p:ph idx="1"/>
              </p:nvPr>
            </p:nvSpPr>
            <p:spPr>
              <a:xfrm>
                <a:off x="1097280" y="2108201"/>
                <a:ext cx="10058400" cy="4165378"/>
              </a:xfrm>
              <a:blipFill>
                <a:blip r:embed="rId2"/>
                <a:stretch>
                  <a:fillRect l="-364" t="-1318" r="-1273" b="-732"/>
                </a:stretch>
              </a:blipFill>
            </p:spPr>
            <p:txBody>
              <a:bodyPr/>
              <a:lstStyle/>
              <a:p>
                <a:r>
                  <a:rPr lang="en-GB">
                    <a:noFill/>
                  </a:rPr>
                  <a:t> </a:t>
                </a:r>
              </a:p>
            </p:txBody>
          </p:sp>
        </mc:Fallback>
      </mc:AlternateContent>
    </p:spTree>
    <p:extLst>
      <p:ext uri="{BB962C8B-B14F-4D97-AF65-F5344CB8AC3E}">
        <p14:creationId xmlns:p14="http://schemas.microsoft.com/office/powerpoint/2010/main" val="290754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1F34-7D87-42AB-B426-C1596A61E959}"/>
              </a:ext>
            </a:extLst>
          </p:cNvPr>
          <p:cNvSpPr>
            <a:spLocks noGrp="1"/>
          </p:cNvSpPr>
          <p:nvPr>
            <p:ph type="title"/>
          </p:nvPr>
        </p:nvSpPr>
        <p:spPr>
          <a:xfrm>
            <a:off x="1097280" y="286603"/>
            <a:ext cx="10058400" cy="1450757"/>
          </a:xfrm>
        </p:spPr>
        <p:txBody>
          <a:bodyPr anchor="b">
            <a:normAutofit/>
          </a:bodyPr>
          <a:lstStyle/>
          <a:p>
            <a:r>
              <a:rPr lang="en-US" dirty="0"/>
              <a:t>Reaction Functions </a:t>
            </a:r>
            <a:endParaRPr lang="en-GB" dirty="0"/>
          </a:p>
        </p:txBody>
      </p:sp>
      <p:pic>
        <p:nvPicPr>
          <p:cNvPr id="5" name="Content Placeholder 4">
            <a:extLst>
              <a:ext uri="{FF2B5EF4-FFF2-40B4-BE49-F238E27FC236}">
                <a16:creationId xmlns:a16="http://schemas.microsoft.com/office/drawing/2014/main" id="{D522869B-422A-4DC2-93A5-A060FBE8D80B}"/>
              </a:ext>
            </a:extLst>
          </p:cNvPr>
          <p:cNvPicPr>
            <a:picLocks noGrp="1" noChangeAspect="1"/>
          </p:cNvPicPr>
          <p:nvPr>
            <p:ph sz="half" idx="1"/>
          </p:nvPr>
        </p:nvPicPr>
        <p:blipFill>
          <a:blip r:embed="rId2"/>
          <a:stretch>
            <a:fillRect/>
          </a:stretch>
        </p:blipFill>
        <p:spPr>
          <a:xfrm>
            <a:off x="1097280" y="2646861"/>
            <a:ext cx="4639736" cy="2696270"/>
          </a:xfrm>
          <a:noFill/>
        </p:spPr>
      </p:pic>
      <p:sp>
        <p:nvSpPr>
          <p:cNvPr id="10" name="Content Placeholder 3">
            <a:extLst>
              <a:ext uri="{FF2B5EF4-FFF2-40B4-BE49-F238E27FC236}">
                <a16:creationId xmlns:a16="http://schemas.microsoft.com/office/drawing/2014/main" id="{A3DD806D-CF76-4604-8A17-EFE06377B559}"/>
              </a:ext>
            </a:extLst>
          </p:cNvPr>
          <p:cNvSpPr>
            <a:spLocks noGrp="1"/>
          </p:cNvSpPr>
          <p:nvPr>
            <p:ph sz="half" idx="2"/>
          </p:nvPr>
        </p:nvSpPr>
        <p:spPr>
          <a:xfrm>
            <a:off x="6515944" y="2120900"/>
            <a:ext cx="4639736" cy="3748194"/>
          </a:xfrm>
        </p:spPr>
        <p:txBody>
          <a:bodyPr>
            <a:normAutofit fontScale="77500" lnSpcReduction="20000"/>
          </a:bodyPr>
          <a:lstStyle/>
          <a:p>
            <a:r>
              <a:rPr lang="en-US" sz="2100" dirty="0">
                <a:effectLst/>
                <a:latin typeface="+mj-lt"/>
                <a:ea typeface="Calibri" panose="020F0502020204030204" pitchFamily="34" charset="0"/>
                <a:cs typeface="Times New Roman" panose="02020603050405020304" pitchFamily="18" charset="0"/>
              </a:rPr>
              <a:t>A spike in the infection rate </a:t>
            </a:r>
            <a:r>
              <a:rPr lang="en-US" sz="2100" i="1" dirty="0">
                <a:effectLst/>
                <a:latin typeface="+mj-lt"/>
                <a:ea typeface="Calibri" panose="020F0502020204030204" pitchFamily="34" charset="0"/>
                <a:cs typeface="Times New Roman" panose="02020603050405020304" pitchFamily="18" charset="0"/>
              </a:rPr>
              <a:t>R</a:t>
            </a:r>
            <a:r>
              <a:rPr lang="en-US" sz="2100" dirty="0">
                <a:effectLst/>
                <a:latin typeface="+mj-lt"/>
                <a:ea typeface="Calibri" panose="020F0502020204030204" pitchFamily="34" charset="0"/>
                <a:cs typeface="Times New Roman" panose="02020603050405020304" pitchFamily="18" charset="0"/>
              </a:rPr>
              <a:t> shifts the government reaction function outwards along the public’s reaction function with a new equilibrium at point B indicating more strategic actions and efforts by both government and public. In the case of populist led governments with greater lockdown aversion, this response may, however, be delayed and the magnitude of the shift could be smaller if the actions undertaken by the state are less rigorous, implying that the new point B, is somewhere to the left and below the point indicated with less preventive behavior on the part of both government and individuals.</a:t>
            </a:r>
            <a:endParaRPr lang="en-GB" sz="2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4133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610E-8197-4C5F-A12C-16AAACAB1C34}"/>
              </a:ext>
            </a:extLst>
          </p:cNvPr>
          <p:cNvSpPr>
            <a:spLocks noGrp="1"/>
          </p:cNvSpPr>
          <p:nvPr>
            <p:ph type="title"/>
          </p:nvPr>
        </p:nvSpPr>
        <p:spPr/>
        <p:txBody>
          <a:bodyPr/>
          <a:lstStyle/>
          <a:p>
            <a:r>
              <a:rPr lang="en-US" dirty="0"/>
              <a:t>Empirical Hypotheses</a:t>
            </a:r>
            <a:endParaRPr lang="en-GB" dirty="0"/>
          </a:p>
        </p:txBody>
      </p:sp>
      <p:sp>
        <p:nvSpPr>
          <p:cNvPr id="3" name="Content Placeholder 2">
            <a:extLst>
              <a:ext uri="{FF2B5EF4-FFF2-40B4-BE49-F238E27FC236}">
                <a16:creationId xmlns:a16="http://schemas.microsoft.com/office/drawing/2014/main" id="{FF09D585-DFF5-4DC1-8952-04EB32EF9C52}"/>
              </a:ext>
            </a:extLst>
          </p:cNvPr>
          <p:cNvSpPr>
            <a:spLocks noGrp="1"/>
          </p:cNvSpPr>
          <p:nvPr>
            <p:ph idx="1"/>
          </p:nvPr>
        </p:nvSpPr>
        <p:spPr/>
        <p:txBody>
          <a:bodyPr/>
          <a:lstStyle/>
          <a:p>
            <a:pPr algn="l"/>
            <a:r>
              <a:rPr lang="en-US" sz="1800" b="0" i="0" u="none" strike="noStrike" baseline="0" dirty="0">
                <a:latin typeface="CMSS10"/>
              </a:rPr>
              <a:t>Hypothesis 1: Populist governments are less invested in far-reaching policy responses to</a:t>
            </a:r>
          </a:p>
          <a:p>
            <a:pPr algn="l"/>
            <a:r>
              <a:rPr lang="en-GB" sz="1800" b="0" i="0" u="none" strike="noStrike" baseline="0" dirty="0">
                <a:latin typeface="CMSS10"/>
              </a:rPr>
              <a:t>contain a pandemic shock.</a:t>
            </a:r>
          </a:p>
          <a:p>
            <a:pPr algn="l"/>
            <a:r>
              <a:rPr lang="en-US" sz="1800" b="0" i="0" u="none" strike="noStrike" baseline="0" dirty="0">
                <a:latin typeface="SFSS1095"/>
              </a:rPr>
              <a:t>• </a:t>
            </a:r>
            <a:r>
              <a:rPr lang="en-US" sz="1800" b="0" i="0" u="none" strike="noStrike" baseline="0" dirty="0">
                <a:latin typeface="CMSS10"/>
              </a:rPr>
              <a:t>Hypothesis 2: In a populist political environment, citizens are less likely to exert high</a:t>
            </a:r>
          </a:p>
          <a:p>
            <a:pPr algn="l"/>
            <a:r>
              <a:rPr lang="en-US" sz="1800" b="0" i="0" u="none" strike="noStrike" baseline="0" dirty="0" err="1">
                <a:latin typeface="CMSS10"/>
              </a:rPr>
              <a:t>eort</a:t>
            </a:r>
            <a:r>
              <a:rPr lang="en-US" sz="1800" b="0" i="0" u="none" strike="noStrike" baseline="0" dirty="0">
                <a:latin typeface="CMSS10"/>
              </a:rPr>
              <a:t> to limit the spread of the disease.</a:t>
            </a:r>
          </a:p>
          <a:p>
            <a:pPr algn="l"/>
            <a:r>
              <a:rPr lang="en-US" sz="1800" b="0" i="0" u="none" strike="noStrike" baseline="0" dirty="0">
                <a:latin typeface="SFSS1095"/>
              </a:rPr>
              <a:t>• </a:t>
            </a:r>
            <a:r>
              <a:rPr lang="en-US" sz="1800" b="0" i="0" u="none" strike="noStrike" baseline="0" dirty="0">
                <a:latin typeface="CMSS10"/>
              </a:rPr>
              <a:t>Hypothesis 3: Severity of pandemic is jointly determined by citizen </a:t>
            </a:r>
            <a:r>
              <a:rPr lang="en-US" sz="1800" b="0" i="0" u="none" strike="noStrike" baseline="0" dirty="0" err="1">
                <a:latin typeface="CMSS10"/>
              </a:rPr>
              <a:t>eort</a:t>
            </a:r>
            <a:r>
              <a:rPr lang="en-US" sz="1800" b="0" i="0" u="none" strike="noStrike" baseline="0" dirty="0">
                <a:latin typeface="CMSS10"/>
              </a:rPr>
              <a:t> and government</a:t>
            </a:r>
          </a:p>
          <a:p>
            <a:pPr algn="l"/>
            <a:r>
              <a:rPr lang="en-GB" sz="1800" b="0" i="0" u="none" strike="noStrike" baseline="0" dirty="0">
                <a:latin typeface="CMSS10"/>
              </a:rPr>
              <a:t>policy response.</a:t>
            </a:r>
          </a:p>
          <a:p>
            <a:pPr algn="l"/>
            <a:r>
              <a:rPr lang="en-US" sz="1800" b="0" i="0" u="none" strike="noStrike" baseline="0" dirty="0">
                <a:latin typeface="SFSS1095"/>
              </a:rPr>
              <a:t>• </a:t>
            </a:r>
            <a:r>
              <a:rPr lang="en-US" sz="1800" b="0" i="0" u="none" strike="noStrike" baseline="0" dirty="0">
                <a:latin typeface="CMSS10"/>
              </a:rPr>
              <a:t>Hypothesis 4: The fallout of the pandemic is worse in populist governed countries.</a:t>
            </a:r>
          </a:p>
          <a:p>
            <a:pPr algn="l"/>
            <a:r>
              <a:rPr lang="en-GB" sz="1800" b="0" i="0" u="none" strike="noStrike" baseline="0" dirty="0">
                <a:latin typeface="CMSS8"/>
              </a:rPr>
              <a:t>Michael</a:t>
            </a:r>
            <a:endParaRPr lang="en-GB" dirty="0"/>
          </a:p>
        </p:txBody>
      </p:sp>
    </p:spTree>
    <p:extLst>
      <p:ext uri="{BB962C8B-B14F-4D97-AF65-F5344CB8AC3E}">
        <p14:creationId xmlns:p14="http://schemas.microsoft.com/office/powerpoint/2010/main" val="42600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FC86-42E5-42D2-B7A6-EB7F0EC08386}"/>
              </a:ext>
            </a:extLst>
          </p:cNvPr>
          <p:cNvSpPr>
            <a:spLocks noGrp="1"/>
          </p:cNvSpPr>
          <p:nvPr>
            <p:ph type="title"/>
          </p:nvPr>
        </p:nvSpPr>
        <p:spPr/>
        <p:txBody>
          <a:bodyPr/>
          <a:lstStyle/>
          <a:p>
            <a:r>
              <a:rPr lang="en-US" dirty="0"/>
              <a:t>Empirical Design</a:t>
            </a:r>
            <a:endParaRPr lang="en-GB" dirty="0"/>
          </a:p>
        </p:txBody>
      </p:sp>
      <p:sp>
        <p:nvSpPr>
          <p:cNvPr id="3" name="Content Placeholder 2">
            <a:extLst>
              <a:ext uri="{FF2B5EF4-FFF2-40B4-BE49-F238E27FC236}">
                <a16:creationId xmlns:a16="http://schemas.microsoft.com/office/drawing/2014/main" id="{04B96DFB-9F1A-4A99-BB58-508BC5E02A58}"/>
              </a:ext>
            </a:extLst>
          </p:cNvPr>
          <p:cNvSpPr>
            <a:spLocks noGrp="1"/>
          </p:cNvSpPr>
          <p:nvPr>
            <p:ph sz="half" idx="1"/>
          </p:nvPr>
        </p:nvSpPr>
        <p:spPr>
          <a:xfrm>
            <a:off x="1097280" y="2120900"/>
            <a:ext cx="5145476" cy="3748193"/>
          </a:xfrm>
        </p:spPr>
        <p:txBody>
          <a:bodyPr/>
          <a:lstStyle/>
          <a:p>
            <a:r>
              <a:rPr lang="en-US" dirty="0"/>
              <a:t>Sample: 42 developed and developing economies</a:t>
            </a:r>
            <a:endParaRPr lang="en-GB" dirty="0"/>
          </a:p>
        </p:txBody>
      </p:sp>
      <p:sp>
        <p:nvSpPr>
          <p:cNvPr id="4" name="Content Placeholder 3">
            <a:extLst>
              <a:ext uri="{FF2B5EF4-FFF2-40B4-BE49-F238E27FC236}">
                <a16:creationId xmlns:a16="http://schemas.microsoft.com/office/drawing/2014/main" id="{0EA6E1A1-DB43-46D1-AA3F-4D846F06E4BE}"/>
              </a:ext>
            </a:extLst>
          </p:cNvPr>
          <p:cNvSpPr>
            <a:spLocks noGrp="1"/>
          </p:cNvSpPr>
          <p:nvPr>
            <p:ph sz="half" idx="2"/>
          </p:nvPr>
        </p:nvSpPr>
        <p:spPr/>
        <p:txBody>
          <a:bodyPr/>
          <a:lstStyle/>
          <a:p>
            <a:r>
              <a:rPr lang="en-US" dirty="0"/>
              <a:t>Data: </a:t>
            </a:r>
          </a:p>
          <a:p>
            <a:r>
              <a:rPr lang="en-US" dirty="0"/>
              <a:t>Populist government from </a:t>
            </a:r>
            <a:r>
              <a:rPr lang="en-US" dirty="0" err="1"/>
              <a:t>PopuList</a:t>
            </a:r>
            <a:r>
              <a:rPr lang="en-US" dirty="0"/>
              <a:t> and other sources</a:t>
            </a:r>
          </a:p>
          <a:p>
            <a:pPr algn="l"/>
            <a:r>
              <a:rPr lang="en-US" sz="1800" b="0" i="0" u="none" strike="noStrike" baseline="0" dirty="0">
                <a:latin typeface="CharterBT-Roman"/>
              </a:rPr>
              <a:t>novel data on government response (Oxford COVID-19 Response Tracker),</a:t>
            </a:r>
          </a:p>
          <a:p>
            <a:pPr algn="l"/>
            <a:r>
              <a:rPr lang="en-US" sz="1800" b="0" i="0" u="none" strike="noStrike" baseline="0" dirty="0">
                <a:latin typeface="CharterBT-Roman"/>
              </a:rPr>
              <a:t>citizen behavior (Google COVID-19 Mobility Reports), </a:t>
            </a:r>
          </a:p>
          <a:p>
            <a:pPr algn="l"/>
            <a:r>
              <a:rPr lang="en-US" sz="1800" b="0" i="0" u="none" strike="noStrike" baseline="0" dirty="0">
                <a:latin typeface="CharterBT-Roman"/>
              </a:rPr>
              <a:t>and the country-specific severity (excess </a:t>
            </a:r>
            <a:r>
              <a:rPr lang="en-GB" sz="1800" b="0" i="0" u="none" strike="noStrike" baseline="0" dirty="0">
                <a:latin typeface="CharterBT-Roman"/>
              </a:rPr>
              <a:t>mortality) of the pandemic.</a:t>
            </a:r>
            <a:endParaRPr lang="en-GB" dirty="0"/>
          </a:p>
        </p:txBody>
      </p:sp>
      <p:pic>
        <p:nvPicPr>
          <p:cNvPr id="6" name="Picture 5">
            <a:extLst>
              <a:ext uri="{FF2B5EF4-FFF2-40B4-BE49-F238E27FC236}">
                <a16:creationId xmlns:a16="http://schemas.microsoft.com/office/drawing/2014/main" id="{D6D6D25B-B93F-E446-B006-E7F2CE3CC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34" y="2459297"/>
            <a:ext cx="5635510" cy="3714314"/>
          </a:xfrm>
          <a:prstGeom prst="rect">
            <a:avLst/>
          </a:prstGeom>
        </p:spPr>
      </p:pic>
    </p:spTree>
    <p:extLst>
      <p:ext uri="{BB962C8B-B14F-4D97-AF65-F5344CB8AC3E}">
        <p14:creationId xmlns:p14="http://schemas.microsoft.com/office/powerpoint/2010/main" val="106888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9D17-A021-D64C-AFB9-C42EA793505B}"/>
              </a:ext>
            </a:extLst>
          </p:cNvPr>
          <p:cNvSpPr>
            <a:spLocks noGrp="1"/>
          </p:cNvSpPr>
          <p:nvPr>
            <p:ph type="title"/>
          </p:nvPr>
        </p:nvSpPr>
        <p:spPr/>
        <p:txBody>
          <a:bodyPr/>
          <a:lstStyle/>
          <a:p>
            <a:r>
              <a:rPr lang="en-DE" dirty="0"/>
              <a:t>Descriptives: Policy response</a:t>
            </a:r>
          </a:p>
        </p:txBody>
      </p:sp>
      <p:pic>
        <p:nvPicPr>
          <p:cNvPr id="6" name="Picture 5">
            <a:extLst>
              <a:ext uri="{FF2B5EF4-FFF2-40B4-BE49-F238E27FC236}">
                <a16:creationId xmlns:a16="http://schemas.microsoft.com/office/drawing/2014/main" id="{B1A303FE-8293-1143-95D2-D59A5DE4F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925461"/>
            <a:ext cx="6603251" cy="4406400"/>
          </a:xfrm>
          <a:prstGeom prst="rect">
            <a:avLst/>
          </a:prstGeom>
        </p:spPr>
      </p:pic>
    </p:spTree>
    <p:extLst>
      <p:ext uri="{BB962C8B-B14F-4D97-AF65-F5344CB8AC3E}">
        <p14:creationId xmlns:p14="http://schemas.microsoft.com/office/powerpoint/2010/main" val="196293433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{2E3A799C-0F22-4C2A-B93C-3D132867E134}tf56160789_win32</Template>
  <TotalTime>0</TotalTime>
  <Words>853</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Bookman Old Style</vt:lpstr>
      <vt:lpstr>Calibri</vt:lpstr>
      <vt:lpstr>Cambria Math</vt:lpstr>
      <vt:lpstr>CharterBT-Roman</vt:lpstr>
      <vt:lpstr>CMSS10</vt:lpstr>
      <vt:lpstr>CMSS8</vt:lpstr>
      <vt:lpstr>Franklin Gothic Book</vt:lpstr>
      <vt:lpstr>SFSS1095</vt:lpstr>
      <vt:lpstr>1_RetrospectVTI</vt:lpstr>
      <vt:lpstr>Populism and the COVID-19 Pandemic</vt:lpstr>
      <vt:lpstr>Populism</vt:lpstr>
      <vt:lpstr>How are Populist Governments Handling the Pandemic?</vt:lpstr>
      <vt:lpstr>Theory: Strategic Interaction between the Government and Public</vt:lpstr>
      <vt:lpstr>Public</vt:lpstr>
      <vt:lpstr>Reaction Functions </vt:lpstr>
      <vt:lpstr>Empirical Hypotheses</vt:lpstr>
      <vt:lpstr>Empirical Design</vt:lpstr>
      <vt:lpstr>Descriptives: Policy response</vt:lpstr>
      <vt:lpstr>Descriptives: Citizen mobility</vt:lpstr>
      <vt:lpstr>Descriptives: Excess mortality</vt:lpstr>
      <vt:lpstr>Conclusion</vt:lpstr>
      <vt:lpstr>Your best quote that reflects your approach… “It’s one small step for man, one giant leap for mankind.”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Populism, Plutocracy and Pandemics</dc:title>
  <dc:creator>Mansoob Murshed</dc:creator>
  <cp:lastModifiedBy>Mansoob Murshed</cp:lastModifiedBy>
  <cp:revision>21</cp:revision>
  <dcterms:created xsi:type="dcterms:W3CDTF">2021-04-05T21:52:48Z</dcterms:created>
  <dcterms:modified xsi:type="dcterms:W3CDTF">2022-01-18T20:06:49Z</dcterms:modified>
</cp:coreProperties>
</file>